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sldIdLst>
    <p:sldId id="256" r:id="rId2"/>
    <p:sldId id="257" r:id="rId3"/>
    <p:sldId id="264" r:id="rId4"/>
    <p:sldId id="306" r:id="rId5"/>
    <p:sldId id="300" r:id="rId6"/>
    <p:sldId id="301" r:id="rId7"/>
    <p:sldId id="302" r:id="rId8"/>
    <p:sldId id="303" r:id="rId9"/>
    <p:sldId id="259" r:id="rId10"/>
    <p:sldId id="262" r:id="rId11"/>
    <p:sldId id="269" r:id="rId12"/>
    <p:sldId id="305" r:id="rId13"/>
    <p:sldId id="304" r:id="rId14"/>
    <p:sldId id="270" r:id="rId15"/>
    <p:sldId id="271" r:id="rId16"/>
    <p:sldId id="272" r:id="rId17"/>
    <p:sldId id="273" r:id="rId18"/>
    <p:sldId id="274" r:id="rId19"/>
    <p:sldId id="275" r:id="rId20"/>
    <p:sldId id="278" r:id="rId21"/>
    <p:sldId id="276" r:id="rId22"/>
    <p:sldId id="311" r:id="rId23"/>
    <p:sldId id="312" r:id="rId24"/>
    <p:sldId id="279" r:id="rId25"/>
    <p:sldId id="314" r:id="rId26"/>
    <p:sldId id="315" r:id="rId27"/>
    <p:sldId id="280" r:id="rId28"/>
    <p:sldId id="313" r:id="rId29"/>
    <p:sldId id="309" r:id="rId30"/>
    <p:sldId id="310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5474DC"/>
    <a:srgbClr val="33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334459431200017E-2"/>
          <c:y val="5.2469377044787109E-2"/>
          <c:w val="0.89241735511367803"/>
          <c:h val="0.793469187221546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定額制サービス利用者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2013年末</c:v>
                </c:pt>
                <c:pt idx="1">
                  <c:v>2014年末</c:v>
                </c:pt>
                <c:pt idx="2">
                  <c:v>2015年末</c:v>
                </c:pt>
                <c:pt idx="3">
                  <c:v>2016年末</c:v>
                </c:pt>
                <c:pt idx="4">
                  <c:v>2017年末</c:v>
                </c:pt>
                <c:pt idx="5">
                  <c:v>2018年末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320</c:v>
                </c:pt>
                <c:pt idx="1">
                  <c:v>420</c:v>
                </c:pt>
                <c:pt idx="2">
                  <c:v>590</c:v>
                </c:pt>
                <c:pt idx="3">
                  <c:v>740</c:v>
                </c:pt>
                <c:pt idx="4">
                  <c:v>900</c:v>
                </c:pt>
                <c:pt idx="5">
                  <c:v>1090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47318464"/>
        <c:axId val="447320032"/>
      </c:barChart>
      <c:catAx>
        <c:axId val="44731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447320032"/>
        <c:crosses val="autoZero"/>
        <c:auto val="1"/>
        <c:lblAlgn val="ctr"/>
        <c:lblOffset val="100"/>
        <c:noMultiLvlLbl val="0"/>
      </c:catAx>
      <c:valAx>
        <c:axId val="44732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447318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テレビ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  <c:pt idx="5">
                  <c:v>2015年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172.8</c:v>
                </c:pt>
                <c:pt idx="1">
                  <c:v>161.4</c:v>
                </c:pt>
                <c:pt idx="2">
                  <c:v>161.4</c:v>
                </c:pt>
                <c:pt idx="3">
                  <c:v>151.5</c:v>
                </c:pt>
                <c:pt idx="4">
                  <c:v>156.9</c:v>
                </c:pt>
                <c:pt idx="5">
                  <c:v>152.19999999999999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0285888"/>
        <c:axId val="380293728"/>
      </c:barChart>
      <c:catAx>
        <c:axId val="38028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380293728"/>
        <c:crosses val="autoZero"/>
        <c:auto val="1"/>
        <c:lblAlgn val="ctr"/>
        <c:lblOffset val="100"/>
        <c:noMultiLvlLbl val="0"/>
      </c:catAx>
      <c:valAx>
        <c:axId val="38029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380285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lnSpc>
                <a:spcPct val="100000"/>
              </a:lnSpc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日に</a:t>
            </a:r>
            <a:r>
              <a:rPr lang="en-US" altLang="ja-JP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分以上テレビ視聴した人の割合（平日、男性）</a:t>
            </a:r>
            <a:endParaRPr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20495377934872797"/>
          <c:y val="2.783685498773972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lnSpc>
              <a:spcPct val="100000"/>
            </a:lnSpc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4.6576758203700747E-2"/>
          <c:y val="0.1840930127959666"/>
          <c:w val="0.93911134928977869"/>
          <c:h val="0.6332553536080619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889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127000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2015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79</c:v>
                </c:pt>
                <c:pt idx="1">
                  <c:v>78</c:v>
                </c:pt>
                <c:pt idx="2">
                  <c:v>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ln w="889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127000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2015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83</c:v>
                </c:pt>
                <c:pt idx="1">
                  <c:v>80</c:v>
                </c:pt>
                <c:pt idx="2">
                  <c:v>69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ln w="889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27000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2015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85</c:v>
                </c:pt>
                <c:pt idx="1">
                  <c:v>86</c:v>
                </c:pt>
                <c:pt idx="2">
                  <c:v>76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ln w="889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127000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2015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90</c:v>
                </c:pt>
                <c:pt idx="1">
                  <c:v>93</c:v>
                </c:pt>
                <c:pt idx="2">
                  <c:v>86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</c:v>
                </c:pt>
              </c:strCache>
            </c:strRef>
          </c:tx>
          <c:spPr>
            <a:ln w="8890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127000">
                <a:solidFill>
                  <a:schemeClr val="accent5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2015</c:v>
                </c:pt>
              </c:numCache>
            </c:numRef>
          </c:cat>
          <c:val>
            <c:numRef>
              <c:f>Sheet1!$F$2:$F$4</c:f>
              <c:numCache>
                <c:formatCode>General</c:formatCode>
                <c:ptCount val="3"/>
                <c:pt idx="0">
                  <c:v>96</c:v>
                </c:pt>
                <c:pt idx="1">
                  <c:v>93</c:v>
                </c:pt>
                <c:pt idx="2">
                  <c:v>93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70代以上</c:v>
                </c:pt>
              </c:strCache>
            </c:strRef>
          </c:tx>
          <c:spPr>
            <a:ln w="8890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127000">
                <a:solidFill>
                  <a:schemeClr val="accent6"/>
                </a:solidFill>
              </a:ln>
              <a:effectLst/>
            </c:spPr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2010</c:v>
                </c:pt>
                <c:pt idx="2">
                  <c:v>2015</c:v>
                </c:pt>
              </c:numCache>
            </c:numRef>
          </c:cat>
          <c:val>
            <c:numRef>
              <c:f>Sheet1!$G$2:$G$4</c:f>
              <c:numCache>
                <c:formatCode>General</c:formatCode>
                <c:ptCount val="3"/>
                <c:pt idx="0">
                  <c:v>96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820456"/>
        <c:axId val="232821240"/>
      </c:lineChart>
      <c:catAx>
        <c:axId val="232820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232821240"/>
        <c:crosses val="autoZero"/>
        <c:auto val="1"/>
        <c:lblAlgn val="ctr"/>
        <c:lblOffset val="100"/>
        <c:noMultiLvlLbl val="0"/>
      </c:catAx>
      <c:valAx>
        <c:axId val="232821240"/>
        <c:scaling>
          <c:orientation val="minMax"/>
          <c:max val="100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232820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880132187709034E-2"/>
          <c:y val="6.2385705882756826E-2"/>
          <c:w val="0.93653745638786046"/>
          <c:h val="0.8663874136072642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テレビ</c:v>
                </c:pt>
              </c:strCache>
            </c:strRef>
          </c:tx>
          <c:spPr>
            <a:ln w="8890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127000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15・19才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85</c:v>
                </c:pt>
                <c:pt idx="1">
                  <c:v>88</c:v>
                </c:pt>
                <c:pt idx="2">
                  <c:v>89</c:v>
                </c:pt>
                <c:pt idx="3">
                  <c:v>90</c:v>
                </c:pt>
                <c:pt idx="4">
                  <c:v>92</c:v>
                </c:pt>
                <c:pt idx="5">
                  <c:v>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PC</c:v>
                </c:pt>
              </c:strCache>
            </c:strRef>
          </c:tx>
          <c:spPr>
            <a:ln w="88900" cap="rnd">
              <a:solidFill>
                <a:schemeClr val="accent2">
                  <a:alpha val="97000"/>
                </a:schemeClr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127000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15・19才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70</c:v>
                </c:pt>
                <c:pt idx="1">
                  <c:v>63</c:v>
                </c:pt>
                <c:pt idx="2">
                  <c:v>52</c:v>
                </c:pt>
                <c:pt idx="3">
                  <c:v>48</c:v>
                </c:pt>
                <c:pt idx="4">
                  <c:v>46</c:v>
                </c:pt>
                <c:pt idx="5">
                  <c:v>41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スマホ</c:v>
                </c:pt>
              </c:strCache>
            </c:strRef>
          </c:tx>
          <c:spPr>
            <a:ln w="88900" cap="rnd">
              <a:solidFill>
                <a:schemeClr val="bg1">
                  <a:lumMod val="75000"/>
                  <a:alpha val="97000"/>
                </a:schemeClr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127000">
                <a:solidFill>
                  <a:schemeClr val="accent3"/>
                </a:solidFill>
                <a:round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15・19才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80</c:v>
                </c:pt>
                <c:pt idx="1">
                  <c:v>61</c:v>
                </c:pt>
                <c:pt idx="2">
                  <c:v>42</c:v>
                </c:pt>
                <c:pt idx="3">
                  <c:v>34</c:v>
                </c:pt>
                <c:pt idx="4">
                  <c:v>27</c:v>
                </c:pt>
                <c:pt idx="5">
                  <c:v>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824768"/>
        <c:axId val="232822024"/>
      </c:lineChart>
      <c:catAx>
        <c:axId val="23282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2822024"/>
        <c:crosses val="autoZero"/>
        <c:auto val="1"/>
        <c:lblAlgn val="ctr"/>
        <c:lblOffset val="100"/>
        <c:noMultiLvlLbl val="0"/>
      </c:catAx>
      <c:valAx>
        <c:axId val="232822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282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23470880014930331"/>
          <c:w val="0.92687733759842517"/>
          <c:h val="0.761791414752004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ネット動画広告の市場規模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</c:dPt>
          <c:trendline>
            <c:spPr>
              <a:ln w="53975" cap="rnd">
                <a:solidFill>
                  <a:srgbClr val="FF0000"/>
                </a:solidFill>
                <a:prstDash val="solid"/>
                <a:headEnd type="none"/>
                <a:tailEnd type="triangle"/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Sheet1!$A$2:$A$3</c:f>
              <c:strCache>
                <c:ptCount val="2"/>
                <c:pt idx="0">
                  <c:v>２０１３年</c:v>
                </c:pt>
                <c:pt idx="1">
                  <c:v>２０１７年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132</c:v>
                </c:pt>
                <c:pt idx="1">
                  <c:v>640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6383856"/>
        <c:axId val="596384248"/>
      </c:barChart>
      <c:catAx>
        <c:axId val="5963838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96384248"/>
        <c:crosses val="autoZero"/>
        <c:auto val="1"/>
        <c:lblAlgn val="ctr"/>
        <c:lblOffset val="100"/>
        <c:noMultiLvlLbl val="0"/>
      </c:catAx>
      <c:valAx>
        <c:axId val="5963842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9638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</c:dPt>
          <c:trendline>
            <c:spPr>
              <a:ln w="63500" cap="rnd">
                <a:solidFill>
                  <a:srgbClr val="FF0000"/>
                </a:solidFill>
                <a:prstDash val="solid"/>
                <a:tailEnd type="triangle"/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Sheet1!$A$2:$A$3</c:f>
              <c:strCache>
                <c:ptCount val="2"/>
                <c:pt idx="0">
                  <c:v>2014年</c:v>
                </c:pt>
                <c:pt idx="1">
                  <c:v>2015年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47</c:v>
                </c:pt>
                <c:pt idx="1">
                  <c:v>532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6335440"/>
        <c:axId val="456342888"/>
      </c:barChart>
      <c:catAx>
        <c:axId val="456335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456342888"/>
        <c:crosses val="autoZero"/>
        <c:auto val="1"/>
        <c:lblAlgn val="ctr"/>
        <c:lblOffset val="100"/>
        <c:noMultiLvlLbl val="0"/>
      </c:catAx>
      <c:valAx>
        <c:axId val="456342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456335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HGPｺﾞｼｯｸE" panose="020B0900000000000000" pitchFamily="50" charset="-128"/>
          <a:ea typeface="HGPｺﾞｼｯｸE" panose="020B0900000000000000" pitchFamily="50" charset="-128"/>
        </a:defRPr>
      </a:pPr>
      <a:endParaRPr lang="ja-JP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334459431200017E-2"/>
          <c:y val="5.2469377044787109E-2"/>
          <c:w val="0.89241735511367803"/>
          <c:h val="0.793469187221546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定額制サービス利用者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2013年末</c:v>
                </c:pt>
                <c:pt idx="1">
                  <c:v>2014年末</c:v>
                </c:pt>
                <c:pt idx="2">
                  <c:v>2015年末</c:v>
                </c:pt>
                <c:pt idx="3">
                  <c:v>2016年末</c:v>
                </c:pt>
                <c:pt idx="4">
                  <c:v>2017年末</c:v>
                </c:pt>
                <c:pt idx="5">
                  <c:v>2018年末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320</c:v>
                </c:pt>
                <c:pt idx="1">
                  <c:v>420</c:v>
                </c:pt>
                <c:pt idx="2">
                  <c:v>590</c:v>
                </c:pt>
                <c:pt idx="3">
                  <c:v>740</c:v>
                </c:pt>
                <c:pt idx="4">
                  <c:v>900</c:v>
                </c:pt>
                <c:pt idx="5">
                  <c:v>1090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82222320"/>
        <c:axId val="382214480"/>
      </c:barChart>
      <c:catAx>
        <c:axId val="382222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82214480"/>
        <c:crosses val="autoZero"/>
        <c:auto val="1"/>
        <c:lblAlgn val="ctr"/>
        <c:lblOffset val="100"/>
        <c:noMultiLvlLbl val="0"/>
      </c:catAx>
      <c:valAx>
        <c:axId val="38221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382222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005826392312765E-2"/>
          <c:y val="9.3106979919928001E-3"/>
          <c:w val="0.97598834721537442"/>
          <c:h val="0.841056365890392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trendline>
            <c:spPr>
              <a:ln w="50800" cap="rnd">
                <a:solidFill>
                  <a:srgbClr val="FF0000"/>
                </a:solidFill>
                <a:prstDash val="solid"/>
                <a:tailEnd type="triangle"/>
              </a:ln>
              <a:effectLst/>
            </c:spPr>
            <c:trendlineType val="linear"/>
            <c:dispRSqr val="0"/>
            <c:dispEq val="0"/>
          </c:trendline>
          <c:cat>
            <c:numRef>
              <c:f>Sheet1!$A$2:$A$3</c:f>
              <c:numCache>
                <c:formatCode>yyyy"年"m"月"</c:formatCode>
                <c:ptCount val="2"/>
                <c:pt idx="0">
                  <c:v>41640</c:v>
                </c:pt>
                <c:pt idx="1">
                  <c:v>42005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5774</c:v>
                </c:pt>
                <c:pt idx="1">
                  <c:v>6383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6369352"/>
        <c:axId val="596372880"/>
      </c:barChart>
      <c:dateAx>
        <c:axId val="596369352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defRPr>
            </a:pPr>
            <a:endParaRPr lang="ja-JP"/>
          </a:p>
        </c:txPr>
        <c:crossAx val="596372880"/>
        <c:crosses val="autoZero"/>
        <c:auto val="1"/>
        <c:lblOffset val="100"/>
        <c:baseTimeUnit val="years"/>
      </c:dateAx>
      <c:valAx>
        <c:axId val="5963728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96369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0.18326</cdr:x>
      <cdr:y>0.36682</cdr:y>
    </cdr:from>
    <cdr:to>
      <cdr:x>0.90495</cdr:x>
      <cdr:y>0.40958</cdr:y>
    </cdr:to>
    <cdr:sp macro="" textlink="">
      <cdr:nvSpPr>
        <cdr:cNvPr id="2" name="右矢印 1"/>
        <cdr:cNvSpPr/>
      </cdr:nvSpPr>
      <cdr:spPr>
        <a:xfrm xmlns:a="http://schemas.openxmlformats.org/drawingml/2006/main" rot="20634937">
          <a:off x="1862225" y="1445257"/>
          <a:ext cx="7333585" cy="168459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0.16943</cdr:x>
      <cdr:y>0.28113</cdr:y>
    </cdr:from>
    <cdr:to>
      <cdr:x>0.88899</cdr:x>
      <cdr:y>0.33657</cdr:y>
    </cdr:to>
    <cdr:sp macro="" textlink="">
      <cdr:nvSpPr>
        <cdr:cNvPr id="2" name="右矢印 1"/>
        <cdr:cNvSpPr/>
      </cdr:nvSpPr>
      <cdr:spPr>
        <a:xfrm xmlns:a="http://schemas.openxmlformats.org/drawingml/2006/main" rot="428725">
          <a:off x="1974440" y="827369"/>
          <a:ext cx="8385615" cy="163160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0.89028</cdr:x>
      <cdr:y>0.1651</cdr:y>
    </cdr:from>
    <cdr:to>
      <cdr:x>1</cdr:x>
      <cdr:y>0.33347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9900278" y="437705"/>
          <a:ext cx="1220159" cy="4463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ja-JP" altLang="en-US" sz="2800" b="0" dirty="0" smtClean="0">
              <a:solidFill>
                <a:srgbClr val="3366CC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テレビ</a:t>
          </a:r>
          <a:endParaRPr lang="ja-JP" altLang="en-US" sz="2800" b="0" dirty="0">
            <a:solidFill>
              <a:srgbClr val="3366CC"/>
            </a:solidFill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cdr:txBody>
    </cdr:sp>
  </cdr:relSizeAnchor>
  <cdr:relSizeAnchor xmlns:cdr="http://schemas.openxmlformats.org/drawingml/2006/chartDrawing">
    <cdr:from>
      <cdr:x>0.93774</cdr:x>
      <cdr:y>0.5</cdr:y>
    </cdr:from>
    <cdr:to>
      <cdr:x>1</cdr:x>
      <cdr:y>0.67784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9933757" y="1325575"/>
          <a:ext cx="659567" cy="4714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2800" b="0" dirty="0" smtClean="0">
              <a:solidFill>
                <a:schemeClr val="accent2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PC</a:t>
          </a:r>
          <a:endParaRPr lang="ja-JP" altLang="en-US" sz="2800" b="0" dirty="0">
            <a:solidFill>
              <a:schemeClr val="accent2"/>
            </a:solidFill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cdr:txBody>
    </cdr:sp>
  </cdr:relSizeAnchor>
  <cdr:relSizeAnchor xmlns:cdr="http://schemas.openxmlformats.org/drawingml/2006/chartDrawing">
    <cdr:from>
      <cdr:x>0.89588</cdr:x>
      <cdr:y>0.81623</cdr:y>
    </cdr:from>
    <cdr:to>
      <cdr:x>1</cdr:x>
      <cdr:y>0.98166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9962565" y="2163936"/>
          <a:ext cx="1157872" cy="4386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ja-JP" altLang="en-US" sz="2800" b="0" dirty="0" smtClean="0">
              <a:solidFill>
                <a:schemeClr val="bg1">
                  <a:lumMod val="50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スマホ</a:t>
          </a:r>
          <a:endParaRPr lang="ja-JP" altLang="en-US" sz="2800" b="0" dirty="0">
            <a:solidFill>
              <a:schemeClr val="bg1">
                <a:lumMod val="50000"/>
              </a:schemeClr>
            </a:solidFill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0.2333</cdr:x>
      <cdr:y>0.46266</cdr:y>
    </cdr:from>
    <cdr:to>
      <cdr:x>0.393</cdr:x>
      <cdr:y>0.62384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102845" y="1551100"/>
          <a:ext cx="1439508" cy="5403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ja-JP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４</a:t>
          </a:r>
          <a:r>
            <a:rPr lang="ja-JP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７</a:t>
          </a:r>
          <a:r>
            <a:rPr lang="ja-JP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万人</a:t>
          </a:r>
          <a:endParaRPr lang="ja-JP" altLang="en-US" sz="3200" dirty="0">
            <a:solidFill>
              <a:schemeClr val="tx1">
                <a:lumMod val="85000"/>
                <a:lumOff val="15000"/>
              </a:schemeClr>
            </a:solidFill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0.19659</cdr:x>
      <cdr:y>0.25516</cdr:y>
    </cdr:from>
    <cdr:to>
      <cdr:x>0.89423</cdr:x>
      <cdr:y>0.29272</cdr:y>
    </cdr:to>
    <cdr:sp macro="" textlink="">
      <cdr:nvSpPr>
        <cdr:cNvPr id="2" name="右矢印 1"/>
        <cdr:cNvSpPr/>
      </cdr:nvSpPr>
      <cdr:spPr>
        <a:xfrm xmlns:a="http://schemas.openxmlformats.org/drawingml/2006/main" rot="21298464">
          <a:off x="2012254" y="676281"/>
          <a:ext cx="7140892" cy="99546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0.17087</cdr:x>
      <cdr:y>0.33</cdr:y>
    </cdr:from>
    <cdr:to>
      <cdr:x>0.31339</cdr:x>
      <cdr:y>0.46966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1988248" y="1350379"/>
          <a:ext cx="1658357" cy="571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ja-JP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５７７</a:t>
          </a:r>
          <a:r>
            <a:rPr lang="ja-JP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４</a:t>
          </a:r>
          <a:r>
            <a:rPr lang="ja-JP" alt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rPr>
            <a:t>万人</a:t>
          </a:r>
          <a:endParaRPr lang="ja-JP" altLang="en-US" sz="3200" dirty="0">
            <a:solidFill>
              <a:schemeClr val="tx1">
                <a:lumMod val="85000"/>
                <a:lumOff val="15000"/>
              </a:schemeClr>
            </a:solidFill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81A89-2466-493C-8285-1437E073360B}" type="datetimeFigureOut">
              <a:rPr kumimoji="1" lang="ja-JP" altLang="en-US" smtClean="0"/>
              <a:t>2016/8/31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AA02F-799E-4855-9D63-7A1020837A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40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A02F-799E-4855-9D63-7A1020837A5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4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A02F-799E-4855-9D63-7A1020837A5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480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A02F-799E-4855-9D63-7A1020837A5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364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A1C6E-1790-4166-94DF-C03A04900149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39255" y="528638"/>
            <a:ext cx="2743200" cy="365125"/>
          </a:xfrm>
        </p:spPr>
        <p:txBody>
          <a:bodyPr/>
          <a:lstStyle>
            <a:lvl1pPr>
              <a:defRPr sz="4000"/>
            </a:lvl1pPr>
          </a:lstStyle>
          <a:p>
            <a:fld id="{5839EB53-58B1-4879-B431-FF8A4AE8148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7785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BA81-C9E5-4A08-9159-ADA0199B55DE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94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6C33A-9787-4A4F-A8A8-74932CC7A325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875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F709-0CB2-46D0-8AEA-8B220613AFB2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464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A47E-24BF-4639-A53E-DAE4BA71E8D4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459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89D4-5908-442D-A741-5DBDE73B5CE9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056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3404-9C84-4C97-A53D-8571DC2727E4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08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BFE27-E171-4257-ABE9-F6A1B3F1E133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695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9224-2967-42C7-99EF-6FF7DFCE82FD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519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F3F84-FFCD-441A-8F1B-EC2196733B58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16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78EE-8E05-46A8-A9AB-7FDAAB29CAE5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EB53-58B1-4879-B431-FF8A4AE814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460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FA7AC-86A3-4D0E-8918-7632F37AEB5E}" type="datetime1">
              <a:rPr kumimoji="1" lang="ja-JP" altLang="en-US" smtClean="0"/>
              <a:t>2016/9/3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3096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</a:lstStyle>
          <a:p>
            <a:r>
              <a:rPr lang="ja-JP" altLang="en-US" dirty="0" smtClean="0"/>
              <a:t>い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99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edplanning.co.jp/press/2014/2014030701.html" TargetMode="Externa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a-kankyo.jp/wordpress/wp-content/uploads/teiten2015presen.pdf" TargetMode="External"/><Relationship Id="rId2" Type="http://schemas.openxmlformats.org/officeDocument/2006/relationships/hyperlink" Target="http://ictr.co.jp/report/20150925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ci.nii.ac.jp/naid/110009623697/en" TargetMode="External"/><Relationship Id="rId2" Type="http://schemas.openxmlformats.org/officeDocument/2006/relationships/hyperlink" Target="http://www.yhmf.jp/pdf/activity/adstudies/vol_20_01_03.pdf#search='%E6%BE%81%E8%B0%B7%E8%A6%9A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netratings.co.jp/news_release/2015/02/Newsrelease20150224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2732"/>
            <a:ext cx="12192000" cy="811530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8600" y="273843"/>
            <a:ext cx="9872663" cy="3026569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kumimoji="1" lang="ja-JP" altLang="en-US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激動するメディア環境に見る、</a:t>
            </a:r>
            <a:r>
              <a:rPr kumimoji="1" lang="en-US" altLang="ja-JP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kumimoji="1" lang="en-US" altLang="ja-JP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kumimoji="1" lang="ja-JP" altLang="en-US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消費者の</a:t>
            </a:r>
            <a:r>
              <a:rPr lang="ja-JP" altLang="en-US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コンテンツ選択</a:t>
            </a:r>
            <a:endParaRPr kumimoji="1" lang="ja-JP" altLang="en-US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114675" y="5027957"/>
            <a:ext cx="8710612" cy="1577286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3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</a:t>
            </a:r>
            <a:r>
              <a:rPr lang="ja-JP" altLang="en-US" sz="3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田嶋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ゼミ 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班</a:t>
            </a:r>
            <a:endParaRPr kumimoji="1" lang="en-US" altLang="ja-JP" sz="32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r>
              <a:rPr lang="ja-JP" altLang="en-US" sz="3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北島駿介　小塚亮太朗　長滝舞　松久尚暉</a:t>
            </a:r>
            <a:endParaRPr kumimoji="1" lang="ja-JP" altLang="en-US" sz="3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715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3483044769"/>
              </p:ext>
            </p:extLst>
          </p:nvPr>
        </p:nvGraphicFramePr>
        <p:xfrm>
          <a:off x="740588" y="1941489"/>
          <a:ext cx="11120437" cy="2651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415563"/>
              </p:ext>
            </p:extLst>
          </p:nvPr>
        </p:nvGraphicFramePr>
        <p:xfrm>
          <a:off x="569138" y="4606354"/>
          <a:ext cx="11039172" cy="1463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86936"/>
                <a:gridCol w="1664366"/>
                <a:gridCol w="1664366"/>
                <a:gridCol w="1630401"/>
                <a:gridCol w="1681352"/>
                <a:gridCol w="1664366"/>
                <a:gridCol w="1647385"/>
              </a:tblGrid>
              <a:tr h="335526">
                <a:tc>
                  <a:txBody>
                    <a:bodyPr/>
                    <a:lstStyle/>
                    <a:p>
                      <a:endParaRPr kumimoji="1" lang="ja-JP" altLang="en-US" dirty="0"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15</a:t>
                      </a:r>
                      <a:r>
                        <a:rPr kumimoji="1" lang="ja-JP" altLang="en-US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・</a:t>
                      </a:r>
                      <a:r>
                        <a:rPr kumimoji="1" lang="en-US" altLang="ja-JP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19</a:t>
                      </a:r>
                      <a:r>
                        <a:rPr kumimoji="1" lang="ja-JP" altLang="en-US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才</a:t>
                      </a:r>
                      <a:endParaRPr kumimoji="1" lang="ja-JP" altLang="en-US" dirty="0"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20</a:t>
                      </a:r>
                      <a:r>
                        <a:rPr kumimoji="1" lang="ja-JP" altLang="en-US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代</a:t>
                      </a:r>
                      <a:endParaRPr kumimoji="1" lang="ja-JP" altLang="en-US" dirty="0"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30</a:t>
                      </a:r>
                      <a:r>
                        <a:rPr kumimoji="1" lang="ja-JP" altLang="en-US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代</a:t>
                      </a:r>
                      <a:endParaRPr kumimoji="1" lang="ja-JP" altLang="en-US" dirty="0"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40</a:t>
                      </a:r>
                      <a:r>
                        <a:rPr kumimoji="1" lang="ja-JP" altLang="en-US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代</a:t>
                      </a:r>
                      <a:endParaRPr kumimoji="1" lang="ja-JP" altLang="en-US" dirty="0"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50</a:t>
                      </a:r>
                      <a:r>
                        <a:rPr kumimoji="1" lang="ja-JP" altLang="en-US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代</a:t>
                      </a:r>
                      <a:endParaRPr kumimoji="1" lang="ja-JP" altLang="en-US" dirty="0"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60</a:t>
                      </a:r>
                      <a:r>
                        <a:rPr kumimoji="1" lang="ja-JP" altLang="en-US" dirty="0" smtClean="0"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代</a:t>
                      </a:r>
                      <a:endParaRPr kumimoji="1" lang="ja-JP" altLang="en-US" dirty="0"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35526"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テレビ</a:t>
                      </a:r>
                      <a:endParaRPr kumimoji="1" lang="ja-JP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８５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en-US" altLang="ja-JP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８８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８９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９０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９２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９３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</a:tr>
              <a:tr h="335526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PC</a:t>
                      </a:r>
                      <a:endParaRPr kumimoji="1" lang="ja-JP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７０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６３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５２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４８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４６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４１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</a:tr>
              <a:tr h="335526"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スマホ</a:t>
                      </a:r>
                      <a:endParaRPr kumimoji="1" lang="ja-JP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８０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６１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４２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３４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２７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１８</a:t>
                      </a:r>
                      <a:r>
                        <a:rPr kumimoji="1" lang="en-US" altLang="ja-JP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%</a:t>
                      </a:r>
                      <a:endParaRPr kumimoji="1" lang="ja-JP" altLang="en-US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正方形/長方形 8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0456" y="6254533"/>
            <a:ext cx="11307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サイバーエージェント</a:t>
            </a:r>
            <a:r>
              <a:rPr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</a:t>
            </a:r>
            <a:r>
              <a:rPr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代におけるスマートフォン動画の接触率は</a:t>
            </a:r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80%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でテレビと拮抗 　</a:t>
            </a:r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50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歳未満の半数以上が</a:t>
            </a:r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PC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動画を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視聴より</a:t>
            </a:r>
            <a:endParaRPr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0556" y="19402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（％）</a:t>
            </a:r>
            <a:endParaRPr kumimoji="1" lang="ja-JP" altLang="en-US" b="1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9062" y="1170321"/>
            <a:ext cx="5379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映像を見る媒体に変化が</a:t>
            </a:r>
            <a:r>
              <a:rPr kumimoji="1" lang="ja-JP" altLang="en-US" sz="3200" dirty="0" err="1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、、、</a:t>
            </a:r>
            <a:endParaRPr kumimoji="1"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>
          <a:xfrm>
            <a:off x="9117825" y="57801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fld>
            <a:endParaRPr kumimoji="1" lang="ja-JP" altLang="en-US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タイトル 2"/>
          <p:cNvSpPr txBox="1">
            <a:spLocks/>
          </p:cNvSpPr>
          <p:nvPr/>
        </p:nvSpPr>
        <p:spPr>
          <a:xfrm>
            <a:off x="250464" y="303641"/>
            <a:ext cx="9050699" cy="1039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オンライン動画サービスに注目する理由</a:t>
            </a:r>
            <a:endParaRPr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343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811530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20923" y="917575"/>
            <a:ext cx="1059136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どの年代も約</a:t>
            </a:r>
            <a:r>
              <a:rPr lang="ja-JP" altLang="en-US" sz="6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５</a:t>
            </a:r>
            <a:r>
              <a:rPr kumimoji="1"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割が</a:t>
            </a:r>
            <a:endParaRPr kumimoji="1" lang="en-US" altLang="ja-JP" sz="6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en-US" altLang="ja-JP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</a:t>
            </a:r>
            <a:r>
              <a:rPr lang="en-US" altLang="ja-JP" sz="6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</a:t>
            </a:r>
            <a:r>
              <a:rPr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・スマホで動画を視聴し</a:t>
            </a:r>
            <a:r>
              <a:rPr kumimoji="1"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endParaRPr kumimoji="1" lang="en-US" altLang="ja-JP" sz="6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6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特</a:t>
            </a:r>
            <a:r>
              <a:rPr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に１</a:t>
            </a:r>
            <a:r>
              <a:rPr lang="ja-JP" altLang="en-US" sz="6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～２</a:t>
            </a:r>
            <a:r>
              <a:rPr lang="ja-JP" altLang="en-US" sz="6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代の若者は</a:t>
            </a:r>
            <a:endParaRPr lang="en-US" altLang="ja-JP" sz="6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テレビとほぼ同じ割り合いで</a:t>
            </a:r>
            <a:endParaRPr lang="en-US" altLang="ja-JP" sz="6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en-US" altLang="ja-JP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PC</a:t>
            </a:r>
            <a:r>
              <a:rPr lang="ja-JP" altLang="en-US" sz="6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・スマホから動画を見ている。</a:t>
            </a:r>
            <a:endParaRPr lang="en-US" altLang="ja-JP" sz="6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9082088" y="552450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984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0464" y="1167286"/>
            <a:ext cx="10939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テレビ広告を主体とした企業の広告戦略にも影響を与えている</a:t>
            </a:r>
            <a:endParaRPr kumimoji="1"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aphicFrame>
        <p:nvGraphicFramePr>
          <p:cNvPr id="8" name="グラフ 7"/>
          <p:cNvGraphicFramePr/>
          <p:nvPr>
            <p:extLst>
              <p:ext uri="{D42A27DB-BD31-4B8C-83A1-F6EECF244321}">
                <p14:modId xmlns:p14="http://schemas.microsoft.com/office/powerpoint/2010/main" val="2301644436"/>
              </p:ext>
            </p:extLst>
          </p:nvPr>
        </p:nvGraphicFramePr>
        <p:xfrm>
          <a:off x="250464" y="2663427"/>
          <a:ext cx="5487697" cy="2743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08886" y="2663427"/>
            <a:ext cx="5344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国内のインターネット動画広告市場推移</a:t>
            </a:r>
            <a:endParaRPr kumimoji="1" lang="ja-JP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37574" y="552730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２０１３年</a:t>
            </a:r>
            <a:endParaRPr kumimoji="1" lang="ja-JP" altLang="en-US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23696" y="5527300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２０１７年</a:t>
            </a:r>
            <a:endParaRPr kumimoji="1" lang="ja-JP" altLang="en-US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12727" y="4291108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１３２億円</a:t>
            </a:r>
            <a:endParaRPr kumimoji="1" lang="ja-JP" altLang="en-US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651812" y="5421123"/>
            <a:ext cx="41719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523696" y="3060891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６４</a:t>
            </a: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億円</a:t>
            </a:r>
            <a:endParaRPr kumimoji="1" lang="ja-JP" altLang="en-US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53619" y="3344732"/>
            <a:ext cx="675858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米国でも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２０１７年には</a:t>
            </a:r>
            <a:endParaRPr lang="en-US" altLang="ja-JP" sz="3200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デジタル広告費がテレビ広告を上回る</a:t>
            </a:r>
            <a:endParaRPr lang="en-US" altLang="ja-JP" sz="3200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という予測もされている。</a:t>
            </a:r>
            <a:endParaRPr kumimoji="1" lang="en-US" altLang="ja-JP" sz="3200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r>
              <a:rPr lang="en-US" altLang="ja-JP" sz="3200" dirty="0" err="1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eMarketer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より</a:t>
            </a:r>
            <a:endParaRPr kumimoji="1"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9112816" y="57801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8" name="タイトル 2"/>
          <p:cNvSpPr txBox="1">
            <a:spLocks/>
          </p:cNvSpPr>
          <p:nvPr/>
        </p:nvSpPr>
        <p:spPr>
          <a:xfrm>
            <a:off x="250464" y="303641"/>
            <a:ext cx="9050699" cy="1039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オンライン動画サービスに注目する理由</a:t>
            </a:r>
            <a:endParaRPr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238824" y="6045458"/>
            <a:ext cx="6718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シード・プランニング</a:t>
            </a:r>
            <a:r>
              <a:rPr kumimoji="1"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kumimoji="1"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kumimoji="1"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3"/>
              </a:rPr>
              <a:t>https://</a:t>
            </a:r>
            <a:r>
              <a:rPr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3"/>
              </a:rPr>
              <a:t>www.seedplanning.co.jp/press/2014/2014030701.html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168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192000" cy="7835901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63770" y="742699"/>
            <a:ext cx="11883381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4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PC</a:t>
            </a:r>
            <a:r>
              <a:rPr kumimoji="1" lang="ja-JP" altLang="en-US" sz="4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・スマホで視聴する人が増えている。</a:t>
            </a:r>
            <a:endParaRPr kumimoji="1" lang="en-US" altLang="ja-JP" sz="4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それにともない、</a:t>
            </a:r>
            <a:endParaRPr kumimoji="1" lang="en-US" altLang="ja-JP" sz="4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4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動画サービスもまた増える中で、</a:t>
            </a:r>
            <a:endParaRPr lang="en-US" altLang="ja-JP" sz="4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オンライン動画視聴者は</a:t>
            </a:r>
            <a:endParaRPr lang="en-US" altLang="ja-JP" sz="4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どのようなサービスを利用しているのでしょうか？</a:t>
            </a:r>
            <a:endParaRPr kumimoji="1" lang="ja-JP" altLang="en-US" sz="4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110663" y="56013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375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823" y="416451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各サービスの利用者推移比較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0879" y="1153233"/>
            <a:ext cx="2590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・オンデマンド</a:t>
            </a:r>
            <a:endParaRPr kumimoji="1"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aphicFrame>
        <p:nvGraphicFramePr>
          <p:cNvPr id="12" name="グラフ 11"/>
          <p:cNvGraphicFramePr/>
          <p:nvPr>
            <p:extLst>
              <p:ext uri="{D42A27DB-BD31-4B8C-83A1-F6EECF244321}">
                <p14:modId xmlns:p14="http://schemas.microsoft.com/office/powerpoint/2010/main" val="3583895373"/>
              </p:ext>
            </p:extLst>
          </p:nvPr>
        </p:nvGraphicFramePr>
        <p:xfrm>
          <a:off x="1589205" y="1847193"/>
          <a:ext cx="9013589" cy="3352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7601803" y="1728260"/>
            <a:ext cx="1798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５３</a:t>
            </a:r>
            <a:r>
              <a:rPr lang="ja-JP" altLang="en-US" sz="3200" dirty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kumimoji="1" lang="ja-JP" altLang="en-US" sz="3200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万人</a:t>
            </a:r>
            <a:endParaRPr kumimoji="1" lang="ja-JP" altLang="en-US" sz="3200" dirty="0">
              <a:solidFill>
                <a:srgbClr val="FF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16297" y="5398036"/>
            <a:ext cx="97594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kumimoji="1" lang="ja-JP" altLang="en-US" sz="44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年間で利用者が約</a:t>
            </a:r>
            <a:r>
              <a:rPr kumimoji="1" lang="ja-JP" altLang="en-US" sz="80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４８５</a:t>
            </a:r>
            <a:r>
              <a:rPr kumimoji="1" lang="ja-JP" altLang="en-US" sz="44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万人増加</a:t>
            </a:r>
            <a:r>
              <a:rPr kumimoji="1" lang="en-US" altLang="ja-JP" sz="44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‼</a:t>
            </a:r>
            <a:endParaRPr kumimoji="1" lang="ja-JP" altLang="en-US" sz="44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9082086" y="559255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80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08319" y="1152784"/>
            <a:ext cx="35605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・動画配信サービス</a:t>
            </a:r>
            <a:endParaRPr lang="en-US" altLang="ja-JP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3458856007"/>
              </p:ext>
            </p:extLst>
          </p:nvPr>
        </p:nvGraphicFramePr>
        <p:xfrm>
          <a:off x="655241" y="2058407"/>
          <a:ext cx="10235827" cy="2650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082087" y="544941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0937" y="5607777"/>
            <a:ext cx="111700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過去３年で２７</a:t>
            </a:r>
            <a:r>
              <a:rPr lang="ja-JP" altLang="en-US" sz="36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万人、</a:t>
            </a:r>
            <a:endParaRPr lang="en-US" altLang="ja-JP" sz="3600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今後３年間で１０９０万人まで増加すると予想されている。</a:t>
            </a:r>
            <a:endParaRPr kumimoji="1" lang="ja-JP" altLang="en-US" sz="36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823" y="416451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各サービスの利用者推移比較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433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65471" y="1150944"/>
            <a:ext cx="30460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・動画共有サイト</a:t>
            </a:r>
            <a:endParaRPr lang="en-US" altLang="ja-JP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9101136" y="560535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  <p:graphicFrame>
        <p:nvGraphicFramePr>
          <p:cNvPr id="11" name="グラフ 10"/>
          <p:cNvGraphicFramePr/>
          <p:nvPr>
            <p:extLst>
              <p:ext uri="{D42A27DB-BD31-4B8C-83A1-F6EECF244321}">
                <p14:modId xmlns:p14="http://schemas.microsoft.com/office/powerpoint/2010/main" val="3307909559"/>
              </p:ext>
            </p:extLst>
          </p:nvPr>
        </p:nvGraphicFramePr>
        <p:xfrm>
          <a:off x="265471" y="1778583"/>
          <a:ext cx="11636017" cy="4092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ボックス 1"/>
          <p:cNvSpPr txBox="1"/>
          <p:nvPr/>
        </p:nvSpPr>
        <p:spPr>
          <a:xfrm>
            <a:off x="7895721" y="1492833"/>
            <a:ext cx="1658357" cy="5715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200" dirty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６３８３</a:t>
            </a:r>
            <a:r>
              <a:rPr lang="ja-JP" altLang="en-US" sz="3200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万人</a:t>
            </a:r>
            <a:endParaRPr lang="ja-JP" altLang="en-US" sz="3200" dirty="0">
              <a:solidFill>
                <a:srgbClr val="FF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1823" y="416451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各サービスの利用者推移比較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43352" y="5716761"/>
            <a:ext cx="8248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</a:p>
          <a:p>
            <a:pPr algn="ctr"/>
            <a:r>
              <a:rPr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YouTube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のスマートフォンからの利用者は</a:t>
            </a:r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3,000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万人超</a:t>
            </a:r>
            <a:endParaRPr lang="en-US" altLang="ja-JP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ニールセン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、「ビデオ／映画」カテゴリの最新利用動向を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発表～</a:t>
            </a:r>
            <a:endParaRPr lang="en-US" altLang="ja-JP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http://www.netratings.co.jp/news_release/2015/02/Newsrelease20150224.html</a:t>
            </a:r>
            <a:endParaRPr lang="en-US" altLang="ja-JP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118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08959" y="1162672"/>
            <a:ext cx="28264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・ネットテレビ局</a:t>
            </a:r>
            <a:endParaRPr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096375" y="560535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823" y="416451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各サービスの利用者推移比較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1052" y="2371725"/>
            <a:ext cx="1108989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0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アクティブユーザー数</a:t>
            </a:r>
            <a:endParaRPr kumimoji="1" lang="en-US" altLang="ja-JP" sz="4000" u="sng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４月第２週　１１８万人　➡　７月</a:t>
            </a:r>
            <a:r>
              <a:rPr kumimoji="1"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第２週　</a:t>
            </a:r>
            <a:r>
              <a:rPr kumimoji="1" lang="ja-JP" altLang="en-US" sz="4000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２４４</a:t>
            </a:r>
            <a:r>
              <a:rPr kumimoji="1"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万人</a:t>
            </a:r>
            <a:endParaRPr lang="en-US" altLang="ja-JP" sz="4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4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若年層利用者の増加</a:t>
            </a:r>
            <a:r>
              <a:rPr kumimoji="1"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</a:t>
            </a:r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３０～５０代の利用者の減少</a:t>
            </a:r>
            <a:endParaRPr kumimoji="1" lang="ja-JP" altLang="en-US" sz="40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258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8321" y="392347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問題意識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6049" y="2423344"/>
            <a:ext cx="108799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受動的動画サービスよりも</a:t>
            </a:r>
            <a:endParaRPr kumimoji="1" lang="en-US" altLang="ja-JP" sz="48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主体的</a:t>
            </a:r>
            <a:r>
              <a:rPr lang="ja-JP" altLang="en-US" sz="4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</a:t>
            </a:r>
            <a:r>
              <a:rPr lang="ja-JP" altLang="en-US" sz="4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サービスのほうが</a:t>
            </a:r>
            <a:endParaRPr lang="en-US" altLang="ja-JP" sz="48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動画視聴者には受け入れられるのでは？</a:t>
            </a:r>
            <a:endParaRPr kumimoji="1" lang="ja-JP" altLang="en-US" sz="4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124951" y="57801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2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7398" y="393640"/>
            <a:ext cx="111219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受動的動画サービス・主体的動画</a:t>
            </a:r>
            <a:r>
              <a:rPr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サービスとは？</a:t>
            </a:r>
            <a:endParaRPr lang="en-US" altLang="ja-JP" sz="40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90463" y="1293786"/>
            <a:ext cx="1001107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・受動的動画サービス</a:t>
            </a:r>
            <a:endParaRPr kumimoji="1" lang="en-US" altLang="ja-JP" sz="2800" u="sng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自分たちが好きな動画を自ら選ぶことはできず、</a:t>
            </a:r>
            <a:r>
              <a:rPr kumimoji="1" lang="en-US" altLang="ja-JP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kumimoji="1" lang="en-US" altLang="ja-JP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kumimoji="1"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なおかつ自分たちの好きなタイミングで視聴することが出来ない。</a:t>
            </a:r>
            <a:endParaRPr kumimoji="1" lang="en-US" altLang="ja-JP" sz="28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（例：テレビ）</a:t>
            </a:r>
            <a:endParaRPr kumimoji="1" lang="en-US" altLang="ja-JP" sz="28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28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・主体的動画サービス</a:t>
            </a:r>
            <a:endParaRPr kumimoji="1" lang="en-US" altLang="ja-JP" sz="2800" u="sng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いつでもどこでも見ることが出来、</a:t>
            </a:r>
            <a:endParaRPr kumimoji="1" lang="en-US" altLang="ja-JP" sz="28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さらに自分たちの好きな動画を選んだり</a:t>
            </a:r>
            <a:endParaRPr lang="en-US" altLang="ja-JP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自分たちの好きなタイミング視聴することが可能。</a:t>
            </a:r>
            <a:endParaRPr lang="en-US" altLang="ja-JP" sz="28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（例：オンライン動画サービス）</a:t>
            </a:r>
            <a:endParaRPr kumimoji="1" lang="ja-JP" altLang="en-US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133143" y="550733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639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88374"/>
            <a:ext cx="12192000" cy="80772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17986" y="1542625"/>
            <a:ext cx="116807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400" b="1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皆さんは、</a:t>
            </a:r>
            <a:endParaRPr kumimoji="1" lang="en-US" altLang="ja-JP" sz="5400" b="1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</a:t>
            </a:r>
            <a:r>
              <a:rPr lang="ja-JP" altLang="en-US" sz="7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7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動画サービ</a:t>
            </a:r>
            <a:r>
              <a:rPr lang="ja-JP" altLang="en-US" sz="7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</a:t>
            </a:r>
            <a:r>
              <a:rPr lang="ja-JP" altLang="en-US" sz="5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」</a:t>
            </a:r>
            <a:endParaRPr lang="en-US" altLang="ja-JP" sz="5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400" b="1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を利用したことはありますか？</a:t>
            </a:r>
            <a:endParaRPr kumimoji="1" lang="ja-JP" altLang="en-US" sz="54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4177" y="399055"/>
            <a:ext cx="2050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b="1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はじめに</a:t>
            </a:r>
            <a:endParaRPr kumimoji="1" lang="ja-JP" altLang="en-US" sz="40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9055509" y="570435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z="320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</a:t>
            </a:fld>
            <a:endParaRPr kumimoji="1" lang="ja-JP" altLang="en-US" sz="3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34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6080" y="390137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研究目的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3996" y="2378448"/>
            <a:ext cx="1136400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コンテンツが溢れる中で</a:t>
            </a:r>
            <a:endParaRPr kumimoji="1" lang="en-US" altLang="ja-JP" sz="4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4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動画視聴者がどのような心理で</a:t>
            </a:r>
            <a:endParaRPr kumimoji="1" lang="en-US" altLang="ja-JP" sz="4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コンテンツ</a:t>
            </a:r>
            <a:r>
              <a:rPr lang="ja-JP" altLang="en-US" sz="4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を選択しているのかを明らかにする。</a:t>
            </a:r>
            <a:endParaRPr kumimoji="1" lang="ja-JP" altLang="en-US" sz="4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110663" y="561518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989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098245" y="561887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8599" y="390506"/>
            <a:ext cx="3079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先行研究（１）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29039" y="2200278"/>
            <a:ext cx="893392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ランキングの情報は</a:t>
            </a:r>
            <a:endParaRPr kumimoji="1" lang="en-US" altLang="ja-JP" sz="40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性能の違いが分かりにくい商品における</a:t>
            </a:r>
            <a:endParaRPr kumimoji="1" lang="en-US" altLang="ja-JP" sz="40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意思決定において</a:t>
            </a:r>
            <a:endParaRPr kumimoji="1" lang="en-US" altLang="ja-JP" sz="40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大きく重視される傾向にある</a:t>
            </a:r>
            <a:endParaRPr kumimoji="1" lang="en-US" altLang="ja-JP" sz="40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endParaRPr lang="en-US" altLang="ja-JP" sz="28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r>
              <a:rPr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新井</a:t>
            </a:r>
            <a:r>
              <a:rPr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、難波（２００９</a:t>
            </a:r>
            <a:r>
              <a:rPr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endParaRPr lang="ja-JP" altLang="en-US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979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096374" y="553204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8599" y="390506"/>
            <a:ext cx="3079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先行研究（２）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71988" y="3086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157844" y="2178159"/>
            <a:ext cx="98763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ネット上に</a:t>
            </a:r>
            <a:r>
              <a:rPr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おいて</a:t>
            </a:r>
            <a:endParaRPr lang="en-US" altLang="ja-JP" sz="40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口</a:t>
            </a:r>
            <a:r>
              <a:rPr lang="ja-JP" altLang="en-US" sz="4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コミ情報を参照する際</a:t>
            </a:r>
            <a:endParaRPr lang="en-US" altLang="ja-JP" sz="4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類似性、専門性、および中立性に着目</a:t>
            </a:r>
            <a:r>
              <a:rPr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して</a:t>
            </a:r>
            <a:endParaRPr lang="en-US" altLang="ja-JP" sz="40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選択</a:t>
            </a:r>
            <a:r>
              <a:rPr lang="ja-JP" altLang="en-US" sz="4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している</a:t>
            </a:r>
            <a:r>
              <a:rPr lang="ja-JP" altLang="en-US" sz="40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en-US" altLang="ja-JP" sz="3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endParaRPr lang="en-US" altLang="ja-JP" sz="28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r>
              <a:rPr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澁谷</a:t>
            </a:r>
            <a:r>
              <a:rPr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（２００７</a:t>
            </a:r>
            <a:r>
              <a:rPr lang="ja-JP" altLang="en-US" sz="2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endParaRPr lang="ja-JP" altLang="en-US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621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082088" y="564188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8599" y="1170781"/>
            <a:ext cx="6982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類似性・専門性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中立性とは？</a:t>
            </a:r>
            <a:endParaRPr kumimoji="1"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11626" y="1776636"/>
            <a:ext cx="876874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6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kumimoji="1" lang="ja-JP" altLang="en-US" sz="36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類似性</a:t>
            </a:r>
            <a:endParaRPr kumimoji="1" lang="en-US" altLang="ja-JP" sz="3600" u="sng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自分</a:t>
            </a:r>
            <a:r>
              <a:rPr lang="ja-JP" altLang="en-US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と似た思考の人の情報を信頼すること</a:t>
            </a:r>
            <a:r>
              <a:rPr lang="ja-JP" altLang="en-US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kumimoji="1" lang="en-US" altLang="ja-JP" sz="3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36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kumimoji="1" lang="ja-JP" altLang="en-US" sz="36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専門性</a:t>
            </a:r>
            <a:endParaRPr lang="en-US" altLang="ja-JP" sz="3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専門的な情報を信頼すること</a:t>
            </a:r>
            <a:r>
              <a:rPr kumimoji="1" lang="ja-JP" altLang="en-US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en-US" altLang="ja-JP" sz="3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36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kumimoji="1" lang="ja-JP" altLang="en-US" sz="3600" u="sng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中立性</a:t>
            </a:r>
            <a:endParaRPr lang="en-US" altLang="ja-JP" sz="3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利害関係のない情報を信頼すること。</a:t>
            </a:r>
            <a:endParaRPr kumimoji="1" lang="ja-JP" altLang="en-US" sz="3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8599" y="390506"/>
            <a:ext cx="3079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先行研究（２）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80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98" y="3998947"/>
            <a:ext cx="5005027" cy="2716693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861" y="1059510"/>
            <a:ext cx="7028135" cy="231297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69" y="1464841"/>
            <a:ext cx="3108543" cy="2381669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5252154"/>
            <a:ext cx="5632633" cy="1609324"/>
          </a:xfrm>
          <a:prstGeom prst="rect">
            <a:avLst/>
          </a:prstGeom>
        </p:spPr>
      </p:pic>
      <p:sp>
        <p:nvSpPr>
          <p:cNvPr id="26" name="角丸四角形 25"/>
          <p:cNvSpPr/>
          <p:nvPr/>
        </p:nvSpPr>
        <p:spPr>
          <a:xfrm>
            <a:off x="555340" y="1489495"/>
            <a:ext cx="2486026" cy="233236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角丸四角形 26"/>
          <p:cNvSpPr/>
          <p:nvPr/>
        </p:nvSpPr>
        <p:spPr>
          <a:xfrm>
            <a:off x="659191" y="4237031"/>
            <a:ext cx="4798634" cy="2363794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角丸四角形 27"/>
          <p:cNvSpPr/>
          <p:nvPr/>
        </p:nvSpPr>
        <p:spPr>
          <a:xfrm>
            <a:off x="4454049" y="1526919"/>
            <a:ext cx="6463758" cy="1945884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角丸四角形 28"/>
          <p:cNvSpPr/>
          <p:nvPr/>
        </p:nvSpPr>
        <p:spPr>
          <a:xfrm>
            <a:off x="8567734" y="5999659"/>
            <a:ext cx="1676071" cy="316491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0" y="-1675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110664" y="564188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8597" y="3527946"/>
            <a:ext cx="3765267" cy="1608317"/>
          </a:xfrm>
          <a:prstGeom prst="rect">
            <a:avLst/>
          </a:prstGeom>
        </p:spPr>
      </p:pic>
      <p:sp>
        <p:nvSpPr>
          <p:cNvPr id="32" name="角丸四角形 31"/>
          <p:cNvSpPr/>
          <p:nvPr/>
        </p:nvSpPr>
        <p:spPr>
          <a:xfrm>
            <a:off x="8088597" y="3925738"/>
            <a:ext cx="906655" cy="219915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19417" y="347322"/>
            <a:ext cx="66960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可視化された視聴行動の結果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709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9110665" y="564188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3814" y="407095"/>
            <a:ext cx="1258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考察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8139" y="2042556"/>
            <a:ext cx="115309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・視聴回数や関連動画など、これまでの他人の視聴行動の結果が</a:t>
            </a:r>
            <a:endParaRPr kumimoji="1" lang="en-US" altLang="ja-JP" sz="3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3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kumimoji="1"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コンテンツ選択時に影響を与えるのでは？</a:t>
            </a:r>
            <a:endParaRPr kumimoji="1" lang="en-US" altLang="ja-JP" sz="3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・他人の視聴行動の結果でコンテンツ選択する場合</a:t>
            </a:r>
            <a:endParaRPr kumimoji="1" lang="en-US" altLang="ja-JP" sz="3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3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kumimoji="1"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安心感、失敗したくない、流行にのりたい、といった感情がある。</a:t>
            </a:r>
            <a:endParaRPr kumimoji="1" lang="en-US" altLang="ja-JP" sz="3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3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・テレビ視聴には他人の視聴行動の結果を可視化する指標がない。</a:t>
            </a:r>
            <a:endParaRPr kumimoji="1" lang="ja-JP" altLang="en-US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276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0464" y="303641"/>
            <a:ext cx="8659761" cy="962230"/>
          </a:xfrm>
        </p:spPr>
        <p:txBody>
          <a:bodyPr>
            <a:normAutofit/>
          </a:bodyPr>
          <a:lstStyle/>
          <a:p>
            <a:r>
              <a:rPr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まと</a:t>
            </a:r>
            <a:r>
              <a:rPr lang="ja-JP" altLang="en-US" sz="4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め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258955" y="1710489"/>
            <a:ext cx="12242608" cy="51475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ではなぜオンライン動画サービスに</a:t>
            </a: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おいて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他人</a:t>
            </a: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の視聴行動を可視化しているのか？</a:t>
            </a:r>
            <a:endParaRPr kumimoji="1"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endParaRPr lang="en-US" altLang="ja-JP" sz="3200" dirty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バリー＝シュワルツ氏による</a:t>
            </a: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</a:t>
            </a:r>
            <a:r>
              <a:rPr kumimoji="1" lang="ja-JP" altLang="en-US" sz="3200" dirty="0" err="1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、、、</a:t>
            </a:r>
            <a:endParaRPr kumimoji="1"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“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人は自由になるほど幸福度が下がる</a:t>
            </a:r>
            <a:r>
              <a:rPr kumimoji="1"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”</a:t>
            </a:r>
          </a:p>
          <a:p>
            <a:pPr marL="0" indent="0">
              <a:buNone/>
            </a:pP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動画では何万ものコンテンツがあり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ある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程度選択肢があった方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が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私達がコンテンツ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を選ぶ際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にガイド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の様な重要な役割を果たしている。</a:t>
            </a:r>
            <a:endParaRPr lang="en-US" altLang="ja-JP" sz="3200" dirty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endParaRPr kumimoji="1"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110666" y="552588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26</a:t>
            </a:fld>
            <a:endParaRPr kumimoji="1" lang="ja-JP" altLang="en-US" dirty="0"/>
          </a:p>
        </p:txBody>
      </p:sp>
      <p:sp>
        <p:nvSpPr>
          <p:cNvPr id="7" name="コンテンツ プレースホルダー 3"/>
          <p:cNvSpPr txBox="1">
            <a:spLocks/>
          </p:cNvSpPr>
          <p:nvPr/>
        </p:nvSpPr>
        <p:spPr>
          <a:xfrm>
            <a:off x="1187930" y="2343436"/>
            <a:ext cx="8851711" cy="34028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ja-JP" sz="3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3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ja-JP" altLang="en-US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" name="下矢印 1"/>
          <p:cNvSpPr/>
          <p:nvPr/>
        </p:nvSpPr>
        <p:spPr>
          <a:xfrm>
            <a:off x="5370897" y="4371973"/>
            <a:ext cx="485775" cy="557213"/>
          </a:xfrm>
          <a:prstGeom prst="downArrow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727" y="1961332"/>
            <a:ext cx="3957139" cy="296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03571" y="2540986"/>
            <a:ext cx="114217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主体的動画サービスに</a:t>
            </a:r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おけるコンテンツ</a:t>
            </a:r>
            <a:r>
              <a:rPr lang="ja-JP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選択時は</a:t>
            </a:r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endParaRPr lang="en-US" altLang="ja-JP" sz="36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受動的</a:t>
            </a:r>
            <a:r>
              <a:rPr lang="ja-JP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動画サービスに</a:t>
            </a:r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おけるコンテンツ</a:t>
            </a:r>
            <a:r>
              <a:rPr lang="ja-JP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選択時に比べて</a:t>
            </a:r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endParaRPr lang="en-US" altLang="ja-JP" sz="36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他人</a:t>
            </a:r>
            <a:r>
              <a:rPr lang="ja-JP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の視聴行動の結果</a:t>
            </a:r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を</a:t>
            </a:r>
            <a:endParaRPr lang="en-US" altLang="ja-JP" sz="36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コンテンツ</a:t>
            </a:r>
            <a:r>
              <a:rPr lang="ja-JP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選択の手がかりと</a:t>
            </a:r>
            <a:r>
              <a:rPr lang="ja-JP" altLang="ja-JP" sz="3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して重視</a:t>
            </a:r>
            <a:r>
              <a:rPr lang="ja-JP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する傾向にある</a:t>
            </a:r>
            <a:endParaRPr kumimoji="1" lang="en-US" altLang="ja-JP" sz="36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0365" y="397778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仮説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082087" y="55983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89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8223" y="392807"/>
            <a:ext cx="27446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今後</a:t>
            </a:r>
            <a:r>
              <a:rPr lang="ja-JP" altLang="en-US" sz="4000" b="1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の課題</a:t>
            </a:r>
            <a:endParaRPr kumimoji="1" lang="ja-JP" altLang="en-US" sz="40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110665" y="564188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28</a:t>
            </a:fld>
            <a:endParaRPr kumimoji="1" lang="ja-JP" altLang="en-US" dirty="0"/>
          </a:p>
        </p:txBody>
      </p:sp>
      <p:sp>
        <p:nvSpPr>
          <p:cNvPr id="6" name="コンテンツ プレースホルダー 3"/>
          <p:cNvSpPr txBox="1">
            <a:spLocks/>
          </p:cNvSpPr>
          <p:nvPr/>
        </p:nvSpPr>
        <p:spPr>
          <a:xfrm>
            <a:off x="1630554" y="1322887"/>
            <a:ext cx="8851711" cy="442124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動画サービスの現状を深く理解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し、明 　　確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な分類をする必要がある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オンライン動画サービスの個々の特徴をより理解する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動画配信サービスにおけるコンテンツに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関す研究が殆どないため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、より広く調べる必要がある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消費者心理についてより深く知る必要がある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32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035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3335" y="5927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参考文献</a:t>
            </a:r>
            <a:endParaRPr kumimoji="1"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7920" y="1138404"/>
            <a:ext cx="11716160" cy="907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2015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年版：スマートフォン利用者実態調査　　　　　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https://mmdlabo.jp/investigation/detail_1511.html​</a:t>
            </a: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各世代のメディア接触状況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https://www.cyberagent.co.jp/news/press/detail/id=10844&amp;season=2015&amp;%23038;category=ad​</a:t>
            </a: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日経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BP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‘スマホ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TV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、テレビ朝日の本気度’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​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ICT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総研　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2015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　有料動画配信サービス利用動向に関する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調査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2"/>
              </a:rPr>
              <a:t>http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2"/>
              </a:rPr>
              <a:t>://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2"/>
              </a:rPr>
              <a:t>ictr.co.jp/report/20150925.html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メディア定点調査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2015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最新セミナー　時系列分析に見る欲求変化と今後の進路）</a:t>
            </a:r>
          </a:p>
          <a:p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3"/>
              </a:rPr>
              <a:t>http://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3"/>
              </a:rPr>
              <a:t>www.media-kankyo.jp/wordpress/wp-content/uploads/teiten2015presen.pdf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096374" y="553494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29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593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83624" y="1955436"/>
            <a:ext cx="962475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インターネットで、</a:t>
            </a:r>
            <a:r>
              <a:rPr lang="en-US" altLang="ja-JP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kumimoji="1"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無料や有料で動画</a:t>
            </a:r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が視聴できるサービス。</a:t>
            </a:r>
            <a:endParaRPr lang="en-US" altLang="ja-JP" sz="4000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4000" dirty="0" smtClean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主に</a:t>
            </a:r>
            <a:r>
              <a:rPr lang="en-US" altLang="ja-JP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ja-JP" altLang="en-US" sz="4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つに</a:t>
            </a:r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分けられる。</a:t>
            </a:r>
            <a:endParaRPr lang="en-US" altLang="ja-JP" sz="4000" dirty="0" smtClean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kumimoji="1"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オンデマンド（テレビ局）</a:t>
            </a:r>
            <a:r>
              <a:rPr lang="ja-JP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ja-JP" altLang="en-US" sz="40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</a:t>
            </a:r>
            <a:r>
              <a:rPr lang="ja-JP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共有</a:t>
            </a:r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サイト</a:t>
            </a:r>
            <a:endParaRPr lang="en-US" altLang="ja-JP" sz="4000" dirty="0" smtClean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</a:t>
            </a:r>
            <a:r>
              <a:rPr lang="ja-JP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配信</a:t>
            </a:r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</a:t>
            </a:r>
            <a:r>
              <a:rPr lang="ja-JP" altLang="en-US" sz="40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ネットテレビ局</a:t>
            </a:r>
            <a:endParaRPr lang="ja-JP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47217" y="413614"/>
            <a:ext cx="63193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b="1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</a:t>
            </a:r>
            <a:r>
              <a:rPr lang="ja-JP" altLang="en-US" sz="4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サービスとは</a:t>
            </a:r>
            <a:endParaRPr lang="ja-JP" altLang="en-US" sz="40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9096375" y="57801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4748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3335" y="59276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参考文献</a:t>
            </a:r>
            <a:endParaRPr kumimoji="1"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7920" y="1300650"/>
            <a:ext cx="117161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ネット上の消費者情報探索とネット・クチコミのマーケティング活用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2"/>
              </a:rPr>
              <a:t>http://www.yhmf.jp/pdf/activity/adstudies/vol_20_01_03.pdf#search='%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2"/>
              </a:rPr>
              <a:t>E6%BE%81%E8%B0%B7%E8%A6%9A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‘</a:t>
            </a: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サービス商品の選択・評価におけるクチコミの機能　　　　　　　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3"/>
              </a:rPr>
              <a:t>http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3"/>
              </a:rPr>
              <a:t>://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3"/>
              </a:rPr>
              <a:t>ci.nii.ac.jp/naid/110009623697/en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シード・プランニング　　　　　　　　　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https://www.seedplanning.co.jp/press/2014/2014030701.html</a:t>
            </a: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ニールセン、「ビデオ／映画」カテゴリの最新利用動向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4"/>
              </a:rPr>
              <a:t>http://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hlinkClick r:id="rId4"/>
              </a:rPr>
              <a:t>www.netratings.co.jp/news_release/2015/02/Newsrelease20150224.html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b="1" dirty="0"/>
              <a:t>バリー・シュワルツに学ぶ</a:t>
            </a:r>
            <a:r>
              <a:rPr lang="en-US" altLang="ja-JP" sz="2400" b="1" dirty="0"/>
              <a:t>『</a:t>
            </a:r>
            <a:r>
              <a:rPr lang="ja-JP" altLang="en-US" sz="2400" b="1" dirty="0"/>
              <a:t>選択のパラドックス</a:t>
            </a:r>
            <a:r>
              <a:rPr lang="en-US" altLang="ja-JP" sz="2400" b="1" dirty="0"/>
              <a:t>』</a:t>
            </a:r>
            <a:r>
              <a:rPr lang="ja-JP" altLang="en-US" sz="2400" b="1" dirty="0"/>
              <a:t>（</a:t>
            </a:r>
            <a:r>
              <a:rPr lang="en-US" altLang="ja-JP" sz="2400" b="1" dirty="0"/>
              <a:t>TED</a:t>
            </a:r>
            <a:r>
              <a:rPr lang="ja-JP" altLang="en-US" sz="2400" b="1" dirty="0"/>
              <a:t>）</a:t>
            </a:r>
          </a:p>
          <a:p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http://www.ted.com/talks/barry_schwartz_on_the_paradox_of_choice?language=ja</a:t>
            </a:r>
            <a:endParaRPr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096374" y="553494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30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160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907458"/>
              </p:ext>
            </p:extLst>
          </p:nvPr>
        </p:nvGraphicFramePr>
        <p:xfrm>
          <a:off x="593766" y="1555667"/>
          <a:ext cx="11103429" cy="5027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5709"/>
                <a:gridCol w="2529444"/>
                <a:gridCol w="2719450"/>
                <a:gridCol w="2778826"/>
              </a:tblGrid>
              <a:tr h="337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オンデマンド（テレビ局）</a:t>
                      </a:r>
                      <a:endParaRPr kumimoji="1" lang="ja-JP" altLang="en-US" b="0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動画共有サイト</a:t>
                      </a:r>
                      <a:endParaRPr kumimoji="1" lang="ja-JP" altLang="en-US" b="0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動画配信サービス</a:t>
                      </a:r>
                      <a:endParaRPr kumimoji="1" lang="ja-JP" altLang="en-US" b="0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ネットテレビ局</a:t>
                      </a:r>
                      <a:endParaRPr kumimoji="1" lang="ja-JP" altLang="en-US" b="0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3007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TBS</a:t>
                      </a:r>
                      <a:r>
                        <a:rPr kumimoji="1"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オンデマンド</a:t>
                      </a:r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、</a:t>
                      </a:r>
                      <a:endParaRPr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algn="ctr"/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テレ</a:t>
                      </a:r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朝動画</a:t>
                      </a:r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、</a:t>
                      </a:r>
                      <a:endParaRPr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algn="ctr"/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テレビ</a:t>
                      </a:r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東京オンデマンド、</a:t>
                      </a:r>
                      <a:endParaRPr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algn="ctr"/>
                      <a:r>
                        <a:rPr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NHK</a:t>
                      </a:r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オンデマンド、</a:t>
                      </a:r>
                      <a:endParaRPr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algn="ctr"/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日テレオンデマンド、</a:t>
                      </a:r>
                      <a:endParaRPr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algn="ctr"/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フジテレビオンデマンド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YouTube</a:t>
                      </a:r>
                      <a:r>
                        <a:rPr lang="ja-JP" altLang="en-US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、</a:t>
                      </a:r>
                      <a:endParaRPr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ニコニコ動画、</a:t>
                      </a:r>
                      <a:endParaRPr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FC2</a:t>
                      </a:r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動画、</a:t>
                      </a:r>
                      <a:r>
                        <a:rPr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Vine</a:t>
                      </a:r>
                      <a:r>
                        <a:rPr lang="ja-JP" altLang="en-US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、</a:t>
                      </a:r>
                      <a:r>
                        <a:rPr lang="en-US" altLang="ja-JP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Dailymotion</a:t>
                      </a:r>
                      <a:endParaRPr kumimoji="1" lang="ja-JP" altLang="en-US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ｄ</a:t>
                      </a:r>
                      <a:r>
                        <a:rPr kumimoji="1"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TV</a:t>
                      </a:r>
                      <a:r>
                        <a:rPr kumimoji="1" lang="ja-JP" altLang="en-US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、</a:t>
                      </a:r>
                      <a:r>
                        <a:rPr kumimoji="1"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Hulu</a:t>
                      </a:r>
                      <a:r>
                        <a:rPr kumimoji="1" lang="ja-JP" altLang="en-US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、</a:t>
                      </a:r>
                      <a:endParaRPr kumimoji="1"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U-NEXT</a:t>
                      </a:r>
                      <a:r>
                        <a:rPr kumimoji="1" lang="ja-JP" altLang="en-US" sz="1800" b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、</a:t>
                      </a:r>
                      <a:endParaRPr kumimoji="1" lang="en-US" altLang="ja-JP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Amazon</a:t>
                      </a:r>
                      <a:r>
                        <a:rPr kumimoji="1"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プライム・ビデオ、</a:t>
                      </a:r>
                      <a:r>
                        <a:rPr kumimoji="1" lang="en-US" altLang="ja-JP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Netflix</a:t>
                      </a:r>
                      <a:r>
                        <a:rPr lang="ja-JP" altLang="en-US" sz="18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など</a:t>
                      </a:r>
                      <a:endParaRPr kumimoji="1" lang="ja-JP" altLang="en-US" sz="18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algn="ctr"/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AbemaTV</a:t>
                      </a:r>
                      <a:endParaRPr kumimoji="1" lang="ja-JP" altLang="en-US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2815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－無料で人気番組を見逃し配信。</a:t>
                      </a:r>
                      <a:endParaRPr lang="en-US" altLang="ja-JP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－過去に人気があった作品の単体購入が可能。</a:t>
                      </a:r>
                      <a:endParaRPr lang="en-US" altLang="ja-JP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－月額有料会員向けの見放題プランなどがある。</a:t>
                      </a:r>
                      <a:endParaRPr lang="en-US" altLang="ja-JP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</a:t>
                      </a:r>
                      <a:r>
                        <a:rPr kumimoji="1"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誰でも動画投稿や視聴が可能。</a:t>
                      </a:r>
                      <a:endParaRPr kumimoji="1" lang="en-US" altLang="ja-JP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</a:t>
                      </a:r>
                      <a:r>
                        <a:rPr kumimoji="1"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動画視聴メディアとしては圧倒的シェアを誇る。</a:t>
                      </a:r>
                      <a:endParaRPr kumimoji="1" lang="ja-JP" alt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</a:t>
                      </a:r>
                      <a:r>
                        <a:rPr kumimoji="1"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映画やドラマ、アニメが月額会員見放題</a:t>
                      </a: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。</a:t>
                      </a:r>
                      <a:endParaRPr kumimoji="1" lang="en-US" altLang="ja-JP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</a:t>
                      </a:r>
                      <a:r>
                        <a:rPr kumimoji="1"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コンテンツ量がオンデマンドを圧倒している。</a:t>
                      </a:r>
                      <a:endParaRPr kumimoji="1" lang="en-US" altLang="ja-JP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－マルチデバイス対応。</a:t>
                      </a:r>
                      <a:endParaRPr kumimoji="1" lang="ja-JP" altLang="en-US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－登録やログイン不要。</a:t>
                      </a:r>
                      <a:endParaRPr lang="en-US" altLang="ja-JP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 </a:t>
                      </a:r>
                      <a:r>
                        <a:rPr lang="en-US" altLang="ja-JP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24</a:t>
                      </a: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時間、多数のチャンネル</a:t>
                      </a:r>
                      <a:r>
                        <a:rPr kumimoji="1"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をスマホや</a:t>
                      </a:r>
                      <a:r>
                        <a:rPr kumimoji="1" lang="en-US" altLang="ja-JP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PC</a:t>
                      </a:r>
                      <a:r>
                        <a:rPr kumimoji="1"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で無料視聴できる。</a:t>
                      </a:r>
                      <a:endParaRPr kumimoji="1" lang="en-US" altLang="ja-JP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－</a:t>
                      </a:r>
                      <a:r>
                        <a:rPr kumimoji="1" lang="en-US" altLang="ja-JP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CM</a:t>
                      </a:r>
                      <a:r>
                        <a:rPr kumimoji="1"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が流れる、</a:t>
                      </a: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好きな部分を</a:t>
                      </a:r>
                      <a:r>
                        <a:rPr lang="en-US" altLang="ja-JP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Twitter</a:t>
                      </a:r>
                      <a:r>
                        <a:rPr lang="ja-JP" altLang="en-US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でシェア可能。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47217" y="413614"/>
            <a:ext cx="63193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b="1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</a:t>
            </a:r>
            <a:r>
              <a:rPr lang="ja-JP" altLang="en-US" sz="4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サービスと</a:t>
            </a:r>
            <a:r>
              <a:rPr lang="ja-JP" altLang="en-US" sz="4000" b="1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は</a:t>
            </a:r>
            <a:endParaRPr lang="ja-JP" altLang="en-US" sz="40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9124950" y="57801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981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0464" y="303641"/>
            <a:ext cx="9050699" cy="1039384"/>
          </a:xfrm>
        </p:spPr>
        <p:txBody>
          <a:bodyPr>
            <a:no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動画サービスに注目する理由</a:t>
            </a:r>
            <a:endParaRPr kumimoji="1"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108915" y="1921041"/>
            <a:ext cx="9974169" cy="3863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1.</a:t>
            </a:r>
            <a:r>
              <a:rPr lang="ja-JP" altLang="en-US" sz="36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kumimoji="1"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動画サービスの増加</a:t>
            </a:r>
            <a:endParaRPr kumimoji="1" lang="en-US" altLang="ja-JP" sz="3600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endParaRPr kumimoji="1" lang="en-US" altLang="ja-JP" sz="36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lang="en-US" altLang="ja-JP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6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</a:t>
            </a:r>
            <a:r>
              <a:rPr lang="ja-JP" altLang="en-US" sz="36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</a:t>
            </a:r>
            <a:r>
              <a:rPr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の利用者数の増加</a:t>
            </a:r>
            <a:endParaRPr lang="en-US" altLang="ja-JP" sz="3600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endParaRPr kumimoji="1" lang="en-US" altLang="ja-JP" sz="36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kumimoji="1" lang="ja-JP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  <a:r>
              <a:rPr lang="en-US" altLang="ja-JP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6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kumimoji="1"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動画サービスが</a:t>
            </a:r>
            <a:endParaRPr kumimoji="1" lang="en-US" altLang="ja-JP" sz="3600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lang="en-US" altLang="ja-JP" sz="36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 </a:t>
            </a:r>
            <a:r>
              <a:rPr kumimoji="1"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テレビ離れを引き起こす一つの要因となって</a:t>
            </a:r>
            <a:r>
              <a:rPr lang="ja-JP" altLang="en-US" sz="36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い</a:t>
            </a:r>
            <a:r>
              <a:rPr kumimoji="1" lang="ja-JP" altLang="en-US" sz="36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る</a:t>
            </a:r>
            <a:endParaRPr kumimoji="1" lang="en-US" altLang="ja-JP" sz="3600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endParaRPr kumimoji="1" lang="en-US" altLang="ja-JP" sz="36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kumimoji="1" lang="en-US" altLang="ja-JP" sz="36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kumimoji="1" lang="ja-JP" altLang="en-US" sz="3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110664" y="57801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536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360" y="807809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</a:t>
            </a:r>
            <a:r>
              <a:rPr kumimoji="1" lang="en-US" altLang="ja-JP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サービスの増加</a:t>
            </a:r>
            <a:endParaRPr lang="en-US" altLang="ja-JP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9117825" y="578016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>
                <a:solidFill>
                  <a:schemeClr val="bg1"/>
                </a:solidFill>
              </a:rPr>
              <a:t>6</a:t>
            </a:fld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タイトル 2"/>
          <p:cNvSpPr txBox="1">
            <a:spLocks/>
          </p:cNvSpPr>
          <p:nvPr/>
        </p:nvSpPr>
        <p:spPr>
          <a:xfrm>
            <a:off x="250464" y="303641"/>
            <a:ext cx="9050699" cy="1039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オンライン動画サービスに注目する理由</a:t>
            </a:r>
            <a:endParaRPr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80368" y="1660201"/>
            <a:ext cx="8494633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２００５年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フジテレビオンデマンド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YouTube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が同時期にサービスを開始</a:t>
            </a:r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４年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にかけて各テレビ局がオンデマンドサービスを開始させる</a:t>
            </a:r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２００７年以降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YouTube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が注目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され始める</a:t>
            </a:r>
            <a:endPara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２０１１年</a:t>
            </a:r>
            <a:endPara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動画配信サービスが増加（</a:t>
            </a:r>
            <a:r>
              <a:rPr kumimoji="1" lang="ja-JP" altLang="en-US" sz="2400" dirty="0" err="1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ｄ</a:t>
            </a:r>
            <a:r>
              <a:rPr kumimoji="1"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TV</a:t>
            </a:r>
            <a:r>
              <a:rPr kumimoji="1" lang="ja-JP" altLang="en-US" sz="2400" dirty="0" err="1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r>
              <a:rPr kumimoji="1"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Hulu</a:t>
            </a:r>
            <a:r>
              <a:rPr kumimoji="1"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等）</a:t>
            </a:r>
            <a:endPara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endParaRPr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近年では、</a:t>
            </a:r>
            <a:endPara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海外企業のサービス（</a:t>
            </a:r>
            <a:r>
              <a:rPr lang="en-US" altLang="ja-JP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Netflix</a:t>
            </a:r>
            <a:r>
              <a:rPr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）の参入、</a:t>
            </a:r>
            <a:endParaRPr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</a:t>
            </a:r>
            <a:r>
              <a:rPr kumimoji="1"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たな市場開拓の動き（</a:t>
            </a:r>
            <a:r>
              <a:rPr kumimoji="1" lang="en-US" altLang="ja-JP" sz="2400" dirty="0" err="1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AbemaTV</a:t>
            </a:r>
            <a:r>
              <a:rPr kumimoji="1" lang="ja-JP" altLang="en-US" sz="2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）なども見え始めている。</a:t>
            </a:r>
            <a:endParaRPr kumimoji="1" lang="en-US" altLang="ja-JP" sz="2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960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3013" y="1031170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kumimoji="1" lang="en-US" altLang="ja-JP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サービスの利用者数の増加</a:t>
            </a:r>
            <a:r>
              <a:rPr lang="en-US" altLang="ja-JP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endParaRPr kumimoji="1"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11708" y="5922775"/>
            <a:ext cx="6720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ICT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総研　</a:t>
            </a:r>
            <a:r>
              <a:rPr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2015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　有料動画配信サービス利用動向に関する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調査</a:t>
            </a:r>
            <a:endParaRPr lang="en-US" altLang="ja-JP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http://ictr.co.jp/report/20150925.html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aphicFrame>
        <p:nvGraphicFramePr>
          <p:cNvPr id="10" name="グラフ 9"/>
          <p:cNvGraphicFramePr/>
          <p:nvPr>
            <p:extLst>
              <p:ext uri="{D42A27DB-BD31-4B8C-83A1-F6EECF244321}">
                <p14:modId xmlns:p14="http://schemas.microsoft.com/office/powerpoint/2010/main" val="1416341248"/>
              </p:ext>
            </p:extLst>
          </p:nvPr>
        </p:nvGraphicFramePr>
        <p:xfrm>
          <a:off x="1015180" y="1982846"/>
          <a:ext cx="10161639" cy="3939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263013" y="1992467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万人</a:t>
            </a:r>
            <a:r>
              <a:rPr kumimoji="1" lang="ja-JP" altLang="en-US" b="1" dirty="0" smtClean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kumimoji="1" lang="ja-JP" altLang="en-US" b="1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>
          <a:xfrm>
            <a:off x="9128634" y="557273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16" name="タイトル 2"/>
          <p:cNvSpPr txBox="1">
            <a:spLocks/>
          </p:cNvSpPr>
          <p:nvPr/>
        </p:nvSpPr>
        <p:spPr>
          <a:xfrm>
            <a:off x="250464" y="303641"/>
            <a:ext cx="9050699" cy="1039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オンライン動画サービスに注目する理由</a:t>
            </a:r>
            <a:endParaRPr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956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8135" y="1745356"/>
            <a:ext cx="8958472" cy="331659"/>
          </a:xfrm>
        </p:spPr>
        <p:txBody>
          <a:bodyPr>
            <a:noAutofit/>
          </a:bodyPr>
          <a:lstStyle/>
          <a:p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  <a:r>
              <a:rPr kumimoji="1" lang="en-US" altLang="ja-JP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動画サービス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が</a:t>
            </a:r>
            <a:r>
              <a:rPr lang="en-US" altLang="ja-JP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 テレビ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離れを引き起こす一つの要因となって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いる</a:t>
            </a:r>
            <a:r>
              <a:rPr lang="en-US" altLang="ja-JP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endParaRPr kumimoji="1"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86390" y="5484554"/>
            <a:ext cx="8667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メディア</a:t>
            </a:r>
            <a:r>
              <a:rPr lang="ja-JP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定点調査</a:t>
            </a:r>
            <a:r>
              <a:rPr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2015</a:t>
            </a:r>
            <a:r>
              <a:rPr lang="ja-JP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最新セミナー　時系列分析に見る欲求変化と今後の</a:t>
            </a:r>
            <a:r>
              <a:rPr lang="ja-JP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進路</a:t>
            </a:r>
            <a:endParaRPr lang="en-US" altLang="ja-JP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</a:t>
            </a:r>
            <a:r>
              <a:rPr lang="en-US" altLang="ja-JP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www.media-kankyo.jp/wordpress/wp-content/uploads/teiten2015presen.pdf</a:t>
            </a:r>
            <a:endParaRPr lang="ja-JP" altLang="en-US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8135" y="2246757"/>
            <a:ext cx="6849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過去</a:t>
            </a:r>
            <a:r>
              <a:rPr kumimoji="1" lang="en-US" altLang="ja-JP" sz="28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5</a:t>
            </a:r>
            <a:r>
              <a:rPr kumimoji="1" lang="ja-JP" altLang="en-US" sz="28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年の</a:t>
            </a:r>
            <a:r>
              <a:rPr lang="ja-JP" altLang="en-US" sz="28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テレビ接触</a:t>
            </a:r>
            <a:r>
              <a:rPr lang="ja-JP" altLang="en-US" sz="28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時間</a:t>
            </a:r>
            <a:r>
              <a:rPr lang="ja-JP" altLang="en-US" sz="2800" dirty="0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を見てみると</a:t>
            </a:r>
            <a:r>
              <a:rPr lang="ja-JP" altLang="en-US" sz="2800" dirty="0" err="1" smtClean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、、、</a:t>
            </a:r>
            <a:endParaRPr lang="en-US" altLang="ja-JP" sz="2800" dirty="0" smtClean="0">
              <a:solidFill>
                <a:schemeClr val="bg2">
                  <a:lumMod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aphicFrame>
        <p:nvGraphicFramePr>
          <p:cNvPr id="12" name="グラフ 11"/>
          <p:cNvGraphicFramePr/>
          <p:nvPr>
            <p:extLst>
              <p:ext uri="{D42A27DB-BD31-4B8C-83A1-F6EECF244321}">
                <p14:modId xmlns:p14="http://schemas.microsoft.com/office/powerpoint/2010/main" val="3605731472"/>
              </p:ext>
            </p:extLst>
          </p:nvPr>
        </p:nvGraphicFramePr>
        <p:xfrm>
          <a:off x="248135" y="2769977"/>
          <a:ext cx="11695730" cy="2714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959818" y="6007774"/>
            <a:ext cx="102723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</a:rPr>
              <a:t>過去</a:t>
            </a:r>
            <a:r>
              <a:rPr lang="en-US" altLang="ja-JP" sz="4000" dirty="0">
                <a:solidFill>
                  <a:schemeClr val="accent5">
                    <a:lumMod val="75000"/>
                  </a:schemeClr>
                </a:solidFill>
              </a:rPr>
              <a:t>5</a:t>
            </a:r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</a:rPr>
              <a:t>年で</a:t>
            </a:r>
            <a:r>
              <a:rPr kumimoji="1" lang="en-US" altLang="ja-JP" sz="4000" dirty="0" smtClean="0">
                <a:solidFill>
                  <a:schemeClr val="accent5">
                    <a:lumMod val="75000"/>
                  </a:schemeClr>
                </a:solidFill>
              </a:rPr>
              <a:t>―20</a:t>
            </a:r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</a:rPr>
              <a:t>分と「</a:t>
            </a:r>
            <a:r>
              <a:rPr kumimoji="1" lang="ja-JP" altLang="en-US" sz="5400" b="1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減少傾向</a:t>
            </a:r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</a:rPr>
              <a:t>」にあります。</a:t>
            </a:r>
            <a:endParaRPr kumimoji="1" lang="ja-JP" alt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>
          <a:xfrm>
            <a:off x="9110947" y="563728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18" name="タイトル 2"/>
          <p:cNvSpPr txBox="1">
            <a:spLocks/>
          </p:cNvSpPr>
          <p:nvPr/>
        </p:nvSpPr>
        <p:spPr>
          <a:xfrm>
            <a:off x="250464" y="303641"/>
            <a:ext cx="9050699" cy="1039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オンライン動画サービスに注目する理由</a:t>
            </a:r>
            <a:endParaRPr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691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72389215"/>
              </p:ext>
            </p:extLst>
          </p:nvPr>
        </p:nvGraphicFramePr>
        <p:xfrm>
          <a:off x="250463" y="1899384"/>
          <a:ext cx="11836761" cy="3872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6901418" y="5333577"/>
            <a:ext cx="434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NHK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文化放送研究所　国民生活時間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調査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69970" y="5398036"/>
            <a:ext cx="9743373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若年層だけでなく</a:t>
            </a:r>
            <a:r>
              <a:rPr kumimoji="1" lang="en-US" altLang="ja-JP" sz="4000" b="1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kumimoji="1" lang="en-US" altLang="ja-JP" sz="4000" b="1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kumimoji="1" lang="ja-JP" altLang="en-US" sz="54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幅広い</a:t>
            </a:r>
            <a:r>
              <a:rPr kumimoji="1" lang="ja-JP" altLang="en-US" sz="54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年代</a:t>
            </a:r>
            <a:r>
              <a:rPr kumimoji="1" lang="ja-JP" altLang="en-US" sz="4000" b="1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でテレビ離れが進んでいる</a:t>
            </a:r>
            <a:r>
              <a:rPr kumimoji="1" lang="ja-JP" altLang="en-US" sz="4000" b="1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kumimoji="1" lang="en-US" altLang="ja-JP" sz="4000" b="1" dirty="0" smtClean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518867" y="2677988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７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kumimoji="1"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</a:t>
            </a:r>
            <a:r>
              <a:rPr kumimoji="1"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以上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533007" y="2894755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６</a:t>
            </a:r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533007" y="329266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５</a:t>
            </a:r>
            <a:r>
              <a:rPr lang="ja-JP" altLang="en-US" dirty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kumimoji="1" lang="ja-JP" altLang="en-US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</a:t>
            </a:r>
            <a:endParaRPr kumimoji="1" lang="ja-JP" altLang="en-US" dirty="0">
              <a:solidFill>
                <a:srgbClr val="FF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518866" y="393135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</a:t>
            </a:r>
            <a:r>
              <a:rPr lang="ja-JP" altLang="en-US" dirty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kumimoji="1" lang="ja-JP" altLang="en-US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</a:t>
            </a:r>
            <a:endParaRPr kumimoji="1" lang="ja-JP" altLang="en-US" dirty="0">
              <a:solidFill>
                <a:srgbClr val="FF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518865" y="433279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  <a:r>
              <a:rPr lang="ja-JP" altLang="en-US" dirty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kumimoji="1" lang="ja-JP" altLang="en-US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</a:t>
            </a:r>
            <a:endParaRPr kumimoji="1" lang="ja-JP" altLang="en-US" dirty="0">
              <a:solidFill>
                <a:srgbClr val="FF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533007" y="477150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lang="ja-JP" altLang="en-US" dirty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</a:t>
            </a:r>
            <a:r>
              <a:rPr kumimoji="1" lang="ja-JP" altLang="en-US" dirty="0" smtClean="0">
                <a:solidFill>
                  <a:srgbClr val="FF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</a:t>
            </a:r>
            <a:endParaRPr kumimoji="1" lang="ja-JP" altLang="en-US" dirty="0">
              <a:solidFill>
                <a:srgbClr val="FF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0" y="0"/>
            <a:ext cx="12192000" cy="115603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5474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6435" y="1170321"/>
            <a:ext cx="3921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さらに詳しく見ていくと</a:t>
            </a:r>
            <a:endParaRPr kumimoji="1" lang="ja-JP" altLang="en-US" sz="3200" dirty="0">
              <a:solidFill>
                <a:schemeClr val="accent5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>
          <a:xfrm>
            <a:off x="9104401" y="565812"/>
            <a:ext cx="2743200" cy="365125"/>
          </a:xfrm>
        </p:spPr>
        <p:txBody>
          <a:bodyPr/>
          <a:lstStyle/>
          <a:p>
            <a:fld id="{5839EB53-58B1-4879-B431-FF8A4AE81489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17" name="タイトル 2"/>
          <p:cNvSpPr txBox="1">
            <a:spLocks/>
          </p:cNvSpPr>
          <p:nvPr/>
        </p:nvSpPr>
        <p:spPr>
          <a:xfrm>
            <a:off x="250464" y="303641"/>
            <a:ext cx="9050699" cy="1039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オンライン動画サービスに注目する理由</a:t>
            </a:r>
            <a:endParaRPr lang="ja-JP" altLang="en-US" sz="4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830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6442</TotalTime>
  <Words>1088</Words>
  <Application>Microsoft Office PowerPoint</Application>
  <PresentationFormat>ワイド画面</PresentationFormat>
  <Paragraphs>304</Paragraphs>
  <Slides>30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7" baseType="lpstr">
      <vt:lpstr>HGPｺﾞｼｯｸE</vt:lpstr>
      <vt:lpstr>ＭＳ Ｐゴシック</vt:lpstr>
      <vt:lpstr>メイリオ</vt:lpstr>
      <vt:lpstr>Arial</vt:lpstr>
      <vt:lpstr>Calibri</vt:lpstr>
      <vt:lpstr>Calibri Light</vt:lpstr>
      <vt:lpstr>Office Theme</vt:lpstr>
      <vt:lpstr>激動するメディア環境に見る、 消費者のコンテンツ選択</vt:lpstr>
      <vt:lpstr>PowerPoint プレゼンテーション</vt:lpstr>
      <vt:lpstr>PowerPoint プレゼンテーション</vt:lpstr>
      <vt:lpstr>PowerPoint プレゼンテーション</vt:lpstr>
      <vt:lpstr>オンライン動画サービスに注目する理由</vt:lpstr>
      <vt:lpstr>１.オンライン動画サービスの増加</vt:lpstr>
      <vt:lpstr>２.オンライン動画サービスの利用者数の増加 </vt:lpstr>
      <vt:lpstr>３.オンライン動画サービスが 　 テレビ離れを引き起こす一つの要因となっている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まとめ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拓殖大学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それ、本当に選んでる？</dc:title>
  <dc:creator>Administrator</dc:creator>
  <cp:lastModifiedBy>松久尚暉</cp:lastModifiedBy>
  <cp:revision>186</cp:revision>
  <dcterms:created xsi:type="dcterms:W3CDTF">2016-08-29T03:09:59Z</dcterms:created>
  <dcterms:modified xsi:type="dcterms:W3CDTF">2016-09-04T12:07:24Z</dcterms:modified>
</cp:coreProperties>
</file>